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notesMasterIdLst>
    <p:notesMasterId r:id="rId12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Abertura. Apresente a tese central: a maioria das marcas para na aparência — logotipo, paleta, um feed bonito. O Método Founder é o caminho que transforma aparência em sistema: um conjunto de decisões que se repetem e se sustentam. Anuncie o percurso: o diagnóstico do problema, por que método vence talento isolado, os três pilares, como isso vira um design system, a prova em números e o convite ao diagnóstico.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Encerramento. Faça o convite de forma direta e sem pressão: o próximo passo é um diagnóstico. Explique em uma frase o que ele cobre — o que já existe, o que se repete, o que se contradiz — e o que o cliente recebe ao final: o mapa das decisões que faltam. Encerre marcando o passo seguinte ainda na reunião.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Statement de abertura. Diga a frase e faça uma pausa real antes de continuar. O ponto: o logotipo identifica, mas não decide nada. Quando ele carrega sozinho o peso da identidade, cada peça nova é uma decisão do zero — e o conjunto vira ruído. Marca é o que se repete, não o que se desenha uma vez.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Contexto. Nomeie o mal-entendido mais caro do mercado: acreditar que basta contratar talento. Talento é indispensável, mas resolve a peça que está na mesa hoje. Método é o que garante que a milésima peça — feita por outra pessoa, em outro canal, dois anos depois — ainda pareça a mesma marca. Talento não escala sozinho; método escala.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Divisor. Respire e mude de capítulo. Anuncie que o método se sustenta sobre três pilares — clareza, consistência e sofisticação — e que eles não são adjetivos de gosto, são critérios de decisão. No próximo slide, cada um deles ganha nome e função.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Os três pilares, em modo claro. A troca de modo é proposital: o mesmo sistema funciona no claro e no escuro, e isso já é uma prova de método. Clareza é decidir antes de desenhar. Consistência é repetir a decisão sem exceção. Sofisticação é subtrair — tirar tudo o que não sustenta a mensagem. Os três operam juntos: sem clareza não há o que repetir; sem consistência a clareza se perde; sem sofisticação o conjunto vira excesso.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Clareza em profundidade. Este é o pilar que o mercado mais pula. A pergunta certa não é 'qual fonte usar', é 'o que essa marca precisa provar'. Estética sem decisão é chute com bom gosto: pode acertar uma vez, não acerta sempre. Quando a decisão vem primeiro, a estética deixa de ser opinião e passa a ser consequência — e a discussão sobre gosto simplesmente acaba.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Aplicação. Aqui o método deixa de ser discurso e vira infraestrutura. A cadeia é simples e sempre a mesma: a decisão vira regra escrita, a regra vira token — um valor único, com nome, que não se digita à mão — e o token vira componente, a peça pronta que todo mundo usa. No fim dessa cadeia está o design system: não um documento bonito, mas o lugar onde a marca passa a se aplicar sozinha.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Prova em números. Modo claro de novo, porque dado se lê melhor no claro. A curva mostra a aderência da marca — quanto do que sai já nasce dentro do padrão — mês a mês. Sem método a linha fica plana: cada peça recomeça do zero. Com método ela sobe e não volta, porque cada decisão tomada passa a valer para todas as peças seguintes. Observação: os valores são o padrão de referência da Founder — substitua pelos números do cliente antes de apresentar.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Statement de fecho. Reposicione o investimento: despesa é o que se gasta e some; ativo é o que se constrói e permanece. Marca feita por método acumula — cada decisão fica, cada peça reforça a anterior, e o valor sobe com o tempo em vez de evaporar a cada campanha. Faça a pausa. É a frase que o cliente deve levar da reunião.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image" Target="../media/image-1-2.png"/><Relationship Id="rId3" Type="http://schemas.openxmlformats.org/officeDocument/2006/relationships/image" Target="../media/image-1-3.png"/><Relationship Id="rId4" Type="http://schemas.openxmlformats.org/officeDocument/2006/relationships/image" Target="../media/image-1-4.svg"/><Relationship Id="rId5" Type="http://schemas.openxmlformats.org/officeDocument/2006/relationships/image" Target="../media/image-1-5.png"/><Relationship Id="rId6" Type="http://schemas.openxmlformats.org/officeDocument/2006/relationships/image" Target="../media/image-1-6.png"/><Relationship Id="rId7" Type="http://schemas.openxmlformats.org/officeDocument/2006/relationships/image" Target="../media/image-1-7.svg"/><Relationship Id="rId8" Type="http://schemas.openxmlformats.org/officeDocument/2006/relationships/slideLayout" Target="../slideLayouts/slideLayout1.xml"/><Relationship Id="rId9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png"/><Relationship Id="rId3" Type="http://schemas.openxmlformats.org/officeDocument/2006/relationships/image" Target="../media/image-10-3.png"/><Relationship Id="rId4" Type="http://schemas.openxmlformats.org/officeDocument/2006/relationships/image" Target="../media/image-10-4.sv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image" Target="../media/image-4-3.png"/><Relationship Id="rId4" Type="http://schemas.openxmlformats.org/officeDocument/2006/relationships/image" Target="../media/image-4-4.sv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image" Target="../media/image-5-3.svg"/><Relationship Id="rId4" Type="http://schemas.openxmlformats.org/officeDocument/2006/relationships/image" Target="../media/image-5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image" Target="../media/image-6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image" Target="../media/image-7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image" Target="../media/image-8-3.svg"/><Relationship Id="rId4" Type="http://schemas.openxmlformats.org/officeDocument/2006/relationships/image" Target="../media/image-8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42875"/>
            <a:ext cx="11906250" cy="6572250"/>
          </a:xfrm>
          <a:prstGeom prst="rect">
            <a:avLst/>
          </a:prstGeom>
        </p:spPr>
      </p:pic>
      <p:pic>
        <p:nvPicPr>
          <p:cNvPr id="5" name="Image 2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81075" y="828675"/>
            <a:ext cx="2210544" cy="247650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9987111" y="828675"/>
            <a:ext cx="1333542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b="1" spc="198" kern="0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INSTITUCIONAL</a:t>
            </a:r>
            <a:endParaRPr lang="en-US" sz="900" dirty="0"/>
          </a:p>
        </p:txBody>
      </p:sp>
      <p:sp>
        <p:nvSpPr>
          <p:cNvPr id="7" name="Text 1"/>
          <p:cNvSpPr/>
          <p:nvPr/>
        </p:nvSpPr>
        <p:spPr>
          <a:xfrm>
            <a:off x="981075" y="2093863"/>
            <a:ext cx="4362343" cy="182254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92000"/>
              </a:lnSpc>
              <a:buNone/>
            </a:pPr>
            <a:r>
              <a:rPr lang="en-US" sz="7800" spc="-78" kern="0" dirty="0">
                <a:solidFill>
                  <a:srgbClr val="F4F4F4"/>
                </a:solidFill>
                <a:latin typeface="Cormorant Garamond" pitchFamily="34" charset="0"/>
                <a:ea typeface="Cormorant Garamond" pitchFamily="34" charset="-122"/>
                <a:cs typeface="Cormorant Garamond" pitchFamily="34" charset="-120"/>
              </a:rPr>
              <a:t>O Método Founder</a:t>
            </a:r>
            <a:endParaRPr lang="en-US" sz="7800" dirty="0"/>
          </a:p>
        </p:txBody>
      </p:sp>
      <p:sp>
        <p:nvSpPr>
          <p:cNvPr id="8" name="Text 2"/>
          <p:cNvSpPr/>
          <p:nvPr/>
        </p:nvSpPr>
        <p:spPr>
          <a:xfrm>
            <a:off x="981075" y="4221212"/>
            <a:ext cx="5157234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60000"/>
              </a:lnSpc>
              <a:buNone/>
            </a:pPr>
            <a:r>
              <a:rPr lang="en-US" sz="1500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Como uma marca deixa de ser aparência e vira sistema.</a:t>
            </a:r>
            <a:endParaRPr lang="en-US" sz="1500" dirty="0"/>
          </a:p>
        </p:txBody>
      </p:sp>
      <p:sp>
        <p:nvSpPr>
          <p:cNvPr id="9" name="Text 3"/>
          <p:cNvSpPr/>
          <p:nvPr/>
        </p:nvSpPr>
        <p:spPr>
          <a:xfrm>
            <a:off x="981075" y="4849862"/>
            <a:ext cx="1063419" cy="3238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825" b="1" spc="116" kern="0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CLAREZA</a:t>
            </a:r>
            <a:endParaRPr lang="en-US" sz="825" dirty="0"/>
          </a:p>
        </p:txBody>
      </p:sp>
      <p:sp>
        <p:nvSpPr>
          <p:cNvPr id="10" name="Text 4"/>
          <p:cNvSpPr/>
          <p:nvPr/>
        </p:nvSpPr>
        <p:spPr>
          <a:xfrm>
            <a:off x="2030016" y="4849862"/>
            <a:ext cx="1444121" cy="3238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825" b="1" spc="116" kern="0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CONSISTÊNCIA</a:t>
            </a:r>
            <a:endParaRPr lang="en-US" sz="825" dirty="0"/>
          </a:p>
        </p:txBody>
      </p:sp>
      <p:sp>
        <p:nvSpPr>
          <p:cNvPr id="11" name="Text 5"/>
          <p:cNvSpPr/>
          <p:nvPr/>
        </p:nvSpPr>
        <p:spPr>
          <a:xfrm>
            <a:off x="3459659" y="4849862"/>
            <a:ext cx="1426559" cy="3238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825" b="1" spc="116" kern="0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SOFISTICAÇÃO</a:t>
            </a:r>
            <a:endParaRPr lang="en-US" sz="825" dirty="0"/>
          </a:p>
        </p:txBody>
      </p:sp>
      <p:pic>
        <p:nvPicPr>
          <p:cNvPr id="12" name="Image 3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22319" y="1381125"/>
            <a:ext cx="4088606" cy="4505325"/>
          </a:xfrm>
          <a:prstGeom prst="rect">
            <a:avLst/>
          </a:prstGeom>
        </p:spPr>
      </p:pic>
      <p:pic>
        <p:nvPicPr>
          <p:cNvPr id="13" name="Image 4" descr="preencoded.png">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640217" y="3005138"/>
            <a:ext cx="1052810" cy="1257300"/>
          </a:xfrm>
          <a:prstGeom prst="rect">
            <a:avLst/>
          </a:prstGeom>
        </p:spPr>
      </p:pic>
      <p:sp>
        <p:nvSpPr>
          <p:cNvPr id="14" name="Text 6"/>
          <p:cNvSpPr/>
          <p:nvPr/>
        </p:nvSpPr>
        <p:spPr>
          <a:xfrm>
            <a:off x="981075" y="5886450"/>
            <a:ext cx="1579852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spc="36" kern="0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Founder · Design System</a:t>
            </a:r>
            <a:endParaRPr lang="en-US" sz="900" dirty="0"/>
          </a:p>
        </p:txBody>
      </p:sp>
      <p:sp>
        <p:nvSpPr>
          <p:cNvPr id="15" name="Text 7"/>
          <p:cNvSpPr/>
          <p:nvPr/>
        </p:nvSpPr>
        <p:spPr>
          <a:xfrm>
            <a:off x="10833348" y="5886450"/>
            <a:ext cx="487305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spc="36" kern="0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01 / 10</a:t>
            </a:r>
            <a:endParaRPr lang="en-US" sz="9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42875"/>
            <a:ext cx="11906250" cy="6572250"/>
          </a:xfrm>
          <a:prstGeom prst="rect">
            <a:avLst/>
          </a:prstGeom>
        </p:spPr>
      </p:pic>
      <p:pic>
        <p:nvPicPr>
          <p:cNvPr id="5" name="Image 2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81075" y="828675"/>
            <a:ext cx="2210544" cy="247650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9934129" y="881063"/>
            <a:ext cx="1386524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b="1" spc="198" kern="0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PRÓXIMO PASSO</a:t>
            </a:r>
            <a:endParaRPr lang="en-US" sz="900" dirty="0"/>
          </a:p>
        </p:txBody>
      </p:sp>
      <p:sp>
        <p:nvSpPr>
          <p:cNvPr id="7" name="Text 1"/>
          <p:cNvSpPr/>
          <p:nvPr/>
        </p:nvSpPr>
        <p:spPr>
          <a:xfrm>
            <a:off x="981075" y="2317403"/>
            <a:ext cx="3708094" cy="145375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06000"/>
              </a:lnSpc>
              <a:buNone/>
            </a:pPr>
            <a:r>
              <a:rPr lang="en-US" sz="5400" spc="-54" kern="0" dirty="0">
                <a:solidFill>
                  <a:srgbClr val="F4F4F4"/>
                </a:solidFill>
                <a:latin typeface="Cormorant Garamond" pitchFamily="34" charset="0"/>
                <a:ea typeface="Cormorant Garamond" pitchFamily="34" charset="-122"/>
                <a:cs typeface="Cormorant Garamond" pitchFamily="34" charset="-120"/>
              </a:rPr>
              <a:t>Comece pelo diagnóstico</a:t>
            </a:r>
            <a:endParaRPr lang="en-US" sz="5400" dirty="0"/>
          </a:p>
        </p:txBody>
      </p:sp>
      <p:sp>
        <p:nvSpPr>
          <p:cNvPr id="8" name="Text 2"/>
          <p:cNvSpPr/>
          <p:nvPr/>
        </p:nvSpPr>
        <p:spPr>
          <a:xfrm>
            <a:off x="981075" y="4037856"/>
            <a:ext cx="4448068" cy="5789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60000"/>
              </a:lnSpc>
              <a:buNone/>
            </a:pPr>
            <a:r>
              <a:rPr lang="en-US" sz="1425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Uma conversa para olhar o que já existe e mapear as decisões que ainda faltam.</a:t>
            </a:r>
            <a:endParaRPr lang="en-US" sz="1425" dirty="0"/>
          </a:p>
        </p:txBody>
      </p:sp>
      <p:sp>
        <p:nvSpPr>
          <p:cNvPr id="9" name="Shape 3"/>
          <p:cNvSpPr/>
          <p:nvPr/>
        </p:nvSpPr>
        <p:spPr>
          <a:xfrm>
            <a:off x="6438900" y="2157413"/>
            <a:ext cx="4772025" cy="2619375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10" name="Shape 4"/>
          <p:cNvSpPr/>
          <p:nvPr/>
        </p:nvSpPr>
        <p:spPr>
          <a:xfrm>
            <a:off x="6438900" y="2157413"/>
            <a:ext cx="2381250" cy="1304925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11" name="Text 5"/>
          <p:cNvSpPr/>
          <p:nvPr/>
        </p:nvSpPr>
        <p:spPr>
          <a:xfrm>
            <a:off x="6705600" y="2405063"/>
            <a:ext cx="4181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000" dirty="0">
                <a:solidFill>
                  <a:srgbClr val="F4F4F4"/>
                </a:solidFill>
                <a:latin typeface="Cormorant Garamond" pitchFamily="34" charset="0"/>
                <a:ea typeface="Cormorant Garamond" pitchFamily="34" charset="-122"/>
                <a:cs typeface="Cormorant Garamond" pitchFamily="34" charset="-120"/>
              </a:rPr>
              <a:t>01</a:t>
            </a:r>
            <a:endParaRPr lang="en-US" sz="3000" dirty="0"/>
          </a:p>
        </p:txBody>
      </p:sp>
      <p:sp>
        <p:nvSpPr>
          <p:cNvPr id="12" name="Text 6"/>
          <p:cNvSpPr/>
          <p:nvPr/>
        </p:nvSpPr>
        <p:spPr>
          <a:xfrm>
            <a:off x="6705600" y="2976563"/>
            <a:ext cx="1957578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350" b="1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 que já existe</a:t>
            </a:r>
            <a:endParaRPr lang="en-US" sz="1350" dirty="0"/>
          </a:p>
        </p:txBody>
      </p:sp>
      <p:sp>
        <p:nvSpPr>
          <p:cNvPr id="13" name="Shape 7"/>
          <p:cNvSpPr/>
          <p:nvPr/>
        </p:nvSpPr>
        <p:spPr>
          <a:xfrm>
            <a:off x="8829675" y="2157413"/>
            <a:ext cx="2381250" cy="1304925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14" name="Text 8"/>
          <p:cNvSpPr/>
          <p:nvPr/>
        </p:nvSpPr>
        <p:spPr>
          <a:xfrm>
            <a:off x="9096375" y="2405063"/>
            <a:ext cx="4447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000" dirty="0">
                <a:solidFill>
                  <a:srgbClr val="F4F4F4"/>
                </a:solidFill>
                <a:latin typeface="Cormorant Garamond" pitchFamily="34" charset="0"/>
                <a:ea typeface="Cormorant Garamond" pitchFamily="34" charset="-122"/>
                <a:cs typeface="Cormorant Garamond" pitchFamily="34" charset="-120"/>
              </a:rPr>
              <a:t>02</a:t>
            </a:r>
            <a:endParaRPr lang="en-US" sz="3000" dirty="0"/>
          </a:p>
        </p:txBody>
      </p:sp>
      <p:sp>
        <p:nvSpPr>
          <p:cNvPr id="15" name="Text 9"/>
          <p:cNvSpPr/>
          <p:nvPr/>
        </p:nvSpPr>
        <p:spPr>
          <a:xfrm>
            <a:off x="9096375" y="2976563"/>
            <a:ext cx="1957578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350" b="1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 que se repete</a:t>
            </a:r>
            <a:endParaRPr lang="en-US" sz="1350" dirty="0"/>
          </a:p>
        </p:txBody>
      </p:sp>
      <p:sp>
        <p:nvSpPr>
          <p:cNvPr id="16" name="Shape 10"/>
          <p:cNvSpPr/>
          <p:nvPr/>
        </p:nvSpPr>
        <p:spPr>
          <a:xfrm>
            <a:off x="6438900" y="3471863"/>
            <a:ext cx="2381250" cy="1304925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17" name="Text 11"/>
          <p:cNvSpPr/>
          <p:nvPr/>
        </p:nvSpPr>
        <p:spPr>
          <a:xfrm>
            <a:off x="6705600" y="3719512"/>
            <a:ext cx="439829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000" dirty="0">
                <a:solidFill>
                  <a:srgbClr val="F4F4F4"/>
                </a:solidFill>
                <a:latin typeface="Cormorant Garamond" pitchFamily="34" charset="0"/>
                <a:ea typeface="Cormorant Garamond" pitchFamily="34" charset="-122"/>
                <a:cs typeface="Cormorant Garamond" pitchFamily="34" charset="-120"/>
              </a:rPr>
              <a:t>03</a:t>
            </a:r>
            <a:endParaRPr lang="en-US" sz="3000" dirty="0"/>
          </a:p>
        </p:txBody>
      </p:sp>
      <p:sp>
        <p:nvSpPr>
          <p:cNvPr id="18" name="Text 12"/>
          <p:cNvSpPr/>
          <p:nvPr/>
        </p:nvSpPr>
        <p:spPr>
          <a:xfrm>
            <a:off x="6705600" y="4291013"/>
            <a:ext cx="1957578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350" b="1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 que se contradiz</a:t>
            </a:r>
            <a:endParaRPr lang="en-US" sz="1350" dirty="0"/>
          </a:p>
        </p:txBody>
      </p:sp>
      <p:sp>
        <p:nvSpPr>
          <p:cNvPr id="19" name="Shape 13"/>
          <p:cNvSpPr/>
          <p:nvPr/>
        </p:nvSpPr>
        <p:spPr>
          <a:xfrm>
            <a:off x="8829675" y="3471863"/>
            <a:ext cx="2381250" cy="1304925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20" name="Text 14"/>
          <p:cNvSpPr/>
          <p:nvPr/>
        </p:nvSpPr>
        <p:spPr>
          <a:xfrm>
            <a:off x="9096375" y="3719512"/>
            <a:ext cx="46349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000" dirty="0">
                <a:solidFill>
                  <a:srgbClr val="F4F4F4"/>
                </a:solidFill>
                <a:latin typeface="Cormorant Garamond" pitchFamily="34" charset="0"/>
                <a:ea typeface="Cormorant Garamond" pitchFamily="34" charset="-122"/>
                <a:cs typeface="Cormorant Garamond" pitchFamily="34" charset="-120"/>
              </a:rPr>
              <a:t>04</a:t>
            </a:r>
            <a:endParaRPr lang="en-US" sz="3000" dirty="0"/>
          </a:p>
        </p:txBody>
      </p:sp>
      <p:sp>
        <p:nvSpPr>
          <p:cNvPr id="21" name="Text 15"/>
          <p:cNvSpPr/>
          <p:nvPr/>
        </p:nvSpPr>
        <p:spPr>
          <a:xfrm>
            <a:off x="9096375" y="4291013"/>
            <a:ext cx="1957578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350" b="1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 que decidir primeiro</a:t>
            </a:r>
            <a:endParaRPr lang="en-US" sz="1350" dirty="0"/>
          </a:p>
        </p:txBody>
      </p:sp>
      <p:sp>
        <p:nvSpPr>
          <p:cNvPr id="22" name="Text 16"/>
          <p:cNvSpPr/>
          <p:nvPr/>
        </p:nvSpPr>
        <p:spPr>
          <a:xfrm>
            <a:off x="981075" y="5886450"/>
            <a:ext cx="1579852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spc="36" kern="0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Founder · Design System</a:t>
            </a:r>
            <a:endParaRPr lang="en-US" sz="900" dirty="0"/>
          </a:p>
        </p:txBody>
      </p:sp>
      <p:sp>
        <p:nvSpPr>
          <p:cNvPr id="23" name="Text 17"/>
          <p:cNvSpPr/>
          <p:nvPr/>
        </p:nvSpPr>
        <p:spPr>
          <a:xfrm>
            <a:off x="10833348" y="5886450"/>
            <a:ext cx="487305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spc="36" kern="0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10 / 10</a:t>
            </a:r>
            <a:endParaRPr lang="en-US" sz="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42875"/>
            <a:ext cx="11906250" cy="657225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981075" y="981075"/>
            <a:ext cx="1029783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b="1" spc="198" kern="0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STATEMENT</a:t>
            </a:r>
            <a:endParaRPr lang="en-US" sz="900" dirty="0"/>
          </a:p>
        </p:txBody>
      </p:sp>
      <p:sp>
        <p:nvSpPr>
          <p:cNvPr id="6" name="Text 1"/>
          <p:cNvSpPr/>
          <p:nvPr/>
        </p:nvSpPr>
        <p:spPr>
          <a:xfrm>
            <a:off x="10810280" y="981075"/>
            <a:ext cx="510373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spc="36" kern="0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02 / 10</a:t>
            </a:r>
            <a:endParaRPr lang="en-US" sz="900" dirty="0"/>
          </a:p>
        </p:txBody>
      </p:sp>
      <p:sp>
        <p:nvSpPr>
          <p:cNvPr id="7" name="Text 2"/>
          <p:cNvSpPr/>
          <p:nvPr/>
        </p:nvSpPr>
        <p:spPr>
          <a:xfrm>
            <a:off x="3315444" y="2077045"/>
            <a:ext cx="5670840" cy="23038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12000"/>
              </a:lnSpc>
              <a:buNone/>
            </a:pPr>
            <a:r>
              <a:rPr lang="en-US" sz="5400" spc="-54" kern="0" dirty="0">
                <a:solidFill>
                  <a:srgbClr val="F4F4F4"/>
                </a:solidFill>
                <a:latin typeface="Cormorant Garamond" pitchFamily="34" charset="0"/>
                <a:ea typeface="Cormorant Garamond" pitchFamily="34" charset="-122"/>
                <a:cs typeface="Cormorant Garamond" pitchFamily="34" charset="-120"/>
              </a:rPr>
              <a:t>Marca sem método não é marca, é ruído com logotipo.</a:t>
            </a:r>
            <a:endParaRPr lang="en-US" sz="5400" dirty="0"/>
          </a:p>
        </p:txBody>
      </p:sp>
      <p:sp>
        <p:nvSpPr>
          <p:cNvPr id="8" name="Shape 3"/>
          <p:cNvSpPr/>
          <p:nvPr/>
        </p:nvSpPr>
        <p:spPr>
          <a:xfrm>
            <a:off x="5676900" y="4914305"/>
            <a:ext cx="838200" cy="9525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42875"/>
            <a:ext cx="11906250" cy="657225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981075" y="1952476"/>
            <a:ext cx="951946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b="1" spc="198" kern="0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CONTEXTO</a:t>
            </a:r>
            <a:endParaRPr lang="en-US" sz="900" dirty="0"/>
          </a:p>
        </p:txBody>
      </p:sp>
      <p:sp>
        <p:nvSpPr>
          <p:cNvPr id="6" name="Text 1"/>
          <p:cNvSpPr/>
          <p:nvPr/>
        </p:nvSpPr>
        <p:spPr>
          <a:xfrm>
            <a:off x="981075" y="2314426"/>
            <a:ext cx="3162788" cy="110936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4200" spc="-42" kern="0" dirty="0">
                <a:solidFill>
                  <a:srgbClr val="F4F4F4"/>
                </a:solidFill>
                <a:latin typeface="Cormorant Garamond" pitchFamily="34" charset="0"/>
                <a:ea typeface="Cormorant Garamond" pitchFamily="34" charset="-122"/>
                <a:cs typeface="Cormorant Garamond" pitchFamily="34" charset="-120"/>
              </a:rPr>
              <a:t>Método vence talento isolado</a:t>
            </a:r>
            <a:endParaRPr lang="en-US" sz="4200" dirty="0"/>
          </a:p>
        </p:txBody>
      </p:sp>
      <p:sp>
        <p:nvSpPr>
          <p:cNvPr id="7" name="Text 2"/>
          <p:cNvSpPr/>
          <p:nvPr/>
        </p:nvSpPr>
        <p:spPr>
          <a:xfrm>
            <a:off x="981075" y="3690491"/>
            <a:ext cx="3582781" cy="77688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60000"/>
              </a:lnSpc>
              <a:buNone/>
            </a:pPr>
            <a:r>
              <a:rPr lang="en-US" sz="1275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Não falta talento no mercado. Falta um sistema que faça o talento render de novo, e de novo.</a:t>
            </a:r>
            <a:endParaRPr lang="en-US" sz="1275" dirty="0"/>
          </a:p>
        </p:txBody>
      </p:sp>
      <p:sp>
        <p:nvSpPr>
          <p:cNvPr id="8" name="Text 3"/>
          <p:cNvSpPr/>
          <p:nvPr/>
        </p:nvSpPr>
        <p:spPr>
          <a:xfrm>
            <a:off x="6240214" y="1372791"/>
            <a:ext cx="4181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000" dirty="0">
                <a:solidFill>
                  <a:srgbClr val="F4F4F4"/>
                </a:solidFill>
                <a:latin typeface="Cormorant Garamond" pitchFamily="34" charset="0"/>
                <a:ea typeface="Cormorant Garamond" pitchFamily="34" charset="-122"/>
                <a:cs typeface="Cormorant Garamond" pitchFamily="34" charset="-120"/>
              </a:rPr>
              <a:t>01</a:t>
            </a:r>
            <a:endParaRPr lang="en-US" sz="3000" dirty="0"/>
          </a:p>
        </p:txBody>
      </p:sp>
      <p:sp>
        <p:nvSpPr>
          <p:cNvPr id="9" name="Text 4"/>
          <p:cNvSpPr/>
          <p:nvPr/>
        </p:nvSpPr>
        <p:spPr>
          <a:xfrm>
            <a:off x="6240214" y="1963341"/>
            <a:ext cx="5080439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500" b="1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Talento resolve uma peça</a:t>
            </a:r>
            <a:endParaRPr lang="en-US" sz="1500" dirty="0"/>
          </a:p>
        </p:txBody>
      </p:sp>
      <p:sp>
        <p:nvSpPr>
          <p:cNvPr id="10" name="Text 5"/>
          <p:cNvSpPr/>
          <p:nvPr/>
        </p:nvSpPr>
        <p:spPr>
          <a:xfrm>
            <a:off x="6240214" y="2306241"/>
            <a:ext cx="4604337" cy="51792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60000"/>
              </a:lnSpc>
              <a:buNone/>
            </a:pPr>
            <a:r>
              <a:rPr lang="en-US" sz="1275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Uma boa mão resolve o problema que está na mesa hoje. Ela entrega qualidade — e entrega uma vez.</a:t>
            </a:r>
            <a:endParaRPr lang="en-US" sz="1275" dirty="0"/>
          </a:p>
        </p:txBody>
      </p:sp>
      <p:sp>
        <p:nvSpPr>
          <p:cNvPr id="11" name="Text 6"/>
          <p:cNvSpPr/>
          <p:nvPr/>
        </p:nvSpPr>
        <p:spPr>
          <a:xfrm>
            <a:off x="6240214" y="3519488"/>
            <a:ext cx="4447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000" dirty="0">
                <a:solidFill>
                  <a:srgbClr val="F4F4F4"/>
                </a:solidFill>
                <a:latin typeface="Cormorant Garamond" pitchFamily="34" charset="0"/>
                <a:ea typeface="Cormorant Garamond" pitchFamily="34" charset="-122"/>
                <a:cs typeface="Cormorant Garamond" pitchFamily="34" charset="-120"/>
              </a:rPr>
              <a:t>02</a:t>
            </a:r>
            <a:endParaRPr lang="en-US" sz="3000" dirty="0"/>
          </a:p>
        </p:txBody>
      </p:sp>
      <p:sp>
        <p:nvSpPr>
          <p:cNvPr id="12" name="Text 7"/>
          <p:cNvSpPr/>
          <p:nvPr/>
        </p:nvSpPr>
        <p:spPr>
          <a:xfrm>
            <a:off x="6240214" y="4110038"/>
            <a:ext cx="5080439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500" b="1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Método resolve as próximas mil</a:t>
            </a:r>
            <a:endParaRPr lang="en-US" sz="1500" dirty="0"/>
          </a:p>
        </p:txBody>
      </p:sp>
      <p:sp>
        <p:nvSpPr>
          <p:cNvPr id="13" name="Text 8"/>
          <p:cNvSpPr/>
          <p:nvPr/>
        </p:nvSpPr>
        <p:spPr>
          <a:xfrm>
            <a:off x="6240214" y="4452938"/>
            <a:ext cx="4604337" cy="51792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60000"/>
              </a:lnSpc>
              <a:buNone/>
            </a:pPr>
            <a:r>
              <a:rPr lang="en-US" sz="1275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 método transforma a decisão que deu certo em regra. A partir daí, ela se repete sem depender de quem executa.</a:t>
            </a:r>
            <a:endParaRPr lang="en-US" sz="1275" dirty="0"/>
          </a:p>
        </p:txBody>
      </p:sp>
      <p:sp>
        <p:nvSpPr>
          <p:cNvPr id="14" name="Text 9"/>
          <p:cNvSpPr/>
          <p:nvPr/>
        </p:nvSpPr>
        <p:spPr>
          <a:xfrm>
            <a:off x="981075" y="5810250"/>
            <a:ext cx="1579852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spc="36" kern="0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Founder · Design System</a:t>
            </a:r>
            <a:endParaRPr lang="en-US" sz="900" dirty="0"/>
          </a:p>
        </p:txBody>
      </p:sp>
      <p:sp>
        <p:nvSpPr>
          <p:cNvPr id="15" name="Text 10"/>
          <p:cNvSpPr/>
          <p:nvPr/>
        </p:nvSpPr>
        <p:spPr>
          <a:xfrm>
            <a:off x="10809089" y="5810250"/>
            <a:ext cx="511564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spc="36" kern="0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03 / 10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42875"/>
            <a:ext cx="11906250" cy="6572250"/>
          </a:xfrm>
          <a:prstGeom prst="rect">
            <a:avLst/>
          </a:prstGeom>
        </p:spPr>
      </p:pic>
      <p:pic>
        <p:nvPicPr>
          <p:cNvPr id="5" name="Image 2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81075" y="904875"/>
            <a:ext cx="239167" cy="285750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10467380" y="976312"/>
            <a:ext cx="853273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b="1" spc="198" kern="0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PARTE 02</a:t>
            </a:r>
            <a:endParaRPr lang="en-US" sz="900" dirty="0"/>
          </a:p>
        </p:txBody>
      </p:sp>
      <p:sp>
        <p:nvSpPr>
          <p:cNvPr id="7" name="Text 1"/>
          <p:cNvSpPr/>
          <p:nvPr/>
        </p:nvSpPr>
        <p:spPr>
          <a:xfrm>
            <a:off x="981075" y="2648099"/>
            <a:ext cx="4689467" cy="83998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05000"/>
              </a:lnSpc>
              <a:buNone/>
            </a:pPr>
            <a:r>
              <a:rPr lang="en-US" sz="6300" spc="-63" kern="0" dirty="0">
                <a:solidFill>
                  <a:srgbClr val="F4F4F4"/>
                </a:solidFill>
                <a:latin typeface="Cormorant Garamond" pitchFamily="34" charset="0"/>
                <a:ea typeface="Cormorant Garamond" pitchFamily="34" charset="-122"/>
                <a:cs typeface="Cormorant Garamond" pitchFamily="34" charset="-120"/>
              </a:rPr>
              <a:t>Os três pilares</a:t>
            </a:r>
            <a:endParaRPr lang="en-US" sz="6300" dirty="0"/>
          </a:p>
        </p:txBody>
      </p:sp>
      <p:sp>
        <p:nvSpPr>
          <p:cNvPr id="8" name="Text 2"/>
          <p:cNvSpPr/>
          <p:nvPr/>
        </p:nvSpPr>
        <p:spPr>
          <a:xfrm>
            <a:off x="981075" y="3773835"/>
            <a:ext cx="5818180" cy="5789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60000"/>
              </a:lnSpc>
              <a:buNone/>
            </a:pPr>
            <a:r>
              <a:rPr lang="en-US" sz="1425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Clareza, consistência e sofisticação. Não são adjetivos de gosto — são os critérios que decidem cada peça.</a:t>
            </a:r>
            <a:endParaRPr lang="en-US" sz="1425" dirty="0"/>
          </a:p>
        </p:txBody>
      </p:sp>
      <p:sp>
        <p:nvSpPr>
          <p:cNvPr id="9" name="Text 3"/>
          <p:cNvSpPr/>
          <p:nvPr/>
        </p:nvSpPr>
        <p:spPr>
          <a:xfrm>
            <a:off x="981075" y="5810250"/>
            <a:ext cx="1579852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spc="36" kern="0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Founder · Design System</a:t>
            </a:r>
            <a:endParaRPr lang="en-US" sz="900" dirty="0"/>
          </a:p>
        </p:txBody>
      </p:sp>
      <p:sp>
        <p:nvSpPr>
          <p:cNvPr id="10" name="Text 4"/>
          <p:cNvSpPr/>
          <p:nvPr/>
        </p:nvSpPr>
        <p:spPr>
          <a:xfrm>
            <a:off x="10805815" y="5810250"/>
            <a:ext cx="514838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spc="36" kern="0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04 / 10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4D4D4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" y="142875"/>
            <a:ext cx="11906250" cy="657225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981075" y="866775"/>
            <a:ext cx="1471505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b="1" spc="198" kern="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OS TRÊS PILARES</a:t>
            </a:r>
            <a:endParaRPr lang="en-US" sz="900" dirty="0"/>
          </a:p>
        </p:txBody>
      </p:sp>
      <p:sp>
        <p:nvSpPr>
          <p:cNvPr id="6" name="Text 2"/>
          <p:cNvSpPr/>
          <p:nvPr/>
        </p:nvSpPr>
        <p:spPr>
          <a:xfrm>
            <a:off x="981075" y="1190625"/>
            <a:ext cx="4806297" cy="495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900" spc="-39" kern="0" dirty="0">
                <a:solidFill>
                  <a:srgbClr val="000000"/>
                </a:solidFill>
                <a:latin typeface="Cormorant Garamond" pitchFamily="34" charset="0"/>
                <a:ea typeface="Cormorant Garamond" pitchFamily="34" charset="-122"/>
                <a:cs typeface="Cormorant Garamond" pitchFamily="34" charset="-120"/>
              </a:rPr>
              <a:t>O que sustenta o método</a:t>
            </a:r>
            <a:endParaRPr lang="en-US" sz="3900" dirty="0"/>
          </a:p>
        </p:txBody>
      </p:sp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46765" y="885825"/>
            <a:ext cx="2564160" cy="190500"/>
          </a:xfrm>
          <a:prstGeom prst="rect">
            <a:avLst/>
          </a:prstGeom>
        </p:spPr>
      </p:pic>
      <p:sp>
        <p:nvSpPr>
          <p:cNvPr id="8" name="Shape 3"/>
          <p:cNvSpPr/>
          <p:nvPr/>
        </p:nvSpPr>
        <p:spPr>
          <a:xfrm>
            <a:off x="981075" y="2105025"/>
            <a:ext cx="10229850" cy="3238500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9" name="Shape 4"/>
          <p:cNvSpPr/>
          <p:nvPr/>
        </p:nvSpPr>
        <p:spPr>
          <a:xfrm>
            <a:off x="981075" y="2105025"/>
            <a:ext cx="3403550" cy="32385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10" name="Text 5"/>
          <p:cNvSpPr/>
          <p:nvPr/>
        </p:nvSpPr>
        <p:spPr>
          <a:xfrm>
            <a:off x="1362075" y="2524125"/>
            <a:ext cx="2751278" cy="495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900" dirty="0">
                <a:solidFill>
                  <a:srgbClr val="000000"/>
                </a:solidFill>
                <a:latin typeface="Cormorant Garamond" pitchFamily="34" charset="0"/>
                <a:ea typeface="Cormorant Garamond" pitchFamily="34" charset="-122"/>
                <a:cs typeface="Cormorant Garamond" pitchFamily="34" charset="-120"/>
              </a:rPr>
              <a:t>01</a:t>
            </a:r>
            <a:endParaRPr lang="en-US" sz="3900" dirty="0"/>
          </a:p>
        </p:txBody>
      </p:sp>
      <p:sp>
        <p:nvSpPr>
          <p:cNvPr id="11" name="Text 6"/>
          <p:cNvSpPr/>
          <p:nvPr/>
        </p:nvSpPr>
        <p:spPr>
          <a:xfrm>
            <a:off x="1362075" y="3267075"/>
            <a:ext cx="2751278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500" b="1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Clareza</a:t>
            </a:r>
            <a:endParaRPr lang="en-US" sz="1500" dirty="0"/>
          </a:p>
        </p:txBody>
      </p:sp>
      <p:sp>
        <p:nvSpPr>
          <p:cNvPr id="12" name="Text 7"/>
          <p:cNvSpPr/>
          <p:nvPr/>
        </p:nvSpPr>
        <p:spPr>
          <a:xfrm>
            <a:off x="1362075" y="3629025"/>
            <a:ext cx="2751278" cy="7313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60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Decidir antes de desenhar. Uma marca clara sabe o que é e, principalmente, o que não é.</a:t>
            </a:r>
            <a:endParaRPr lang="en-US" sz="1200" dirty="0"/>
          </a:p>
        </p:txBody>
      </p:sp>
      <p:sp>
        <p:nvSpPr>
          <p:cNvPr id="13" name="Shape 8"/>
          <p:cNvSpPr/>
          <p:nvPr/>
        </p:nvSpPr>
        <p:spPr>
          <a:xfrm>
            <a:off x="4394150" y="2105025"/>
            <a:ext cx="3403550" cy="32385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14" name="Text 9"/>
          <p:cNvSpPr/>
          <p:nvPr/>
        </p:nvSpPr>
        <p:spPr>
          <a:xfrm>
            <a:off x="4775150" y="2524125"/>
            <a:ext cx="2751278" cy="495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900" dirty="0">
                <a:solidFill>
                  <a:srgbClr val="000000"/>
                </a:solidFill>
                <a:latin typeface="Cormorant Garamond" pitchFamily="34" charset="0"/>
                <a:ea typeface="Cormorant Garamond" pitchFamily="34" charset="-122"/>
                <a:cs typeface="Cormorant Garamond" pitchFamily="34" charset="-120"/>
              </a:rPr>
              <a:t>02</a:t>
            </a:r>
            <a:endParaRPr lang="en-US" sz="3900" dirty="0"/>
          </a:p>
        </p:txBody>
      </p:sp>
      <p:sp>
        <p:nvSpPr>
          <p:cNvPr id="15" name="Text 10"/>
          <p:cNvSpPr/>
          <p:nvPr/>
        </p:nvSpPr>
        <p:spPr>
          <a:xfrm>
            <a:off x="4775150" y="3267075"/>
            <a:ext cx="2751278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500" b="1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Consistência</a:t>
            </a:r>
            <a:endParaRPr lang="en-US" sz="1500" dirty="0"/>
          </a:p>
        </p:txBody>
      </p:sp>
      <p:sp>
        <p:nvSpPr>
          <p:cNvPr id="16" name="Text 11"/>
          <p:cNvSpPr/>
          <p:nvPr/>
        </p:nvSpPr>
        <p:spPr>
          <a:xfrm>
            <a:off x="4775150" y="3629025"/>
            <a:ext cx="2751278" cy="7313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60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Repetir a decisão sem exceção. É a repetição, e não a novidade, que constrói reconhecimento.</a:t>
            </a:r>
            <a:endParaRPr lang="en-US" sz="1200" dirty="0"/>
          </a:p>
        </p:txBody>
      </p:sp>
      <p:pic>
        <p:nvPicPr>
          <p:cNvPr id="17" name="Image 2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7226" y="2105025"/>
            <a:ext cx="3403699" cy="3238500"/>
          </a:xfrm>
          <a:prstGeom prst="rect">
            <a:avLst/>
          </a:prstGeom>
        </p:spPr>
      </p:pic>
      <p:sp>
        <p:nvSpPr>
          <p:cNvPr id="18" name="Text 12"/>
          <p:cNvSpPr/>
          <p:nvPr/>
        </p:nvSpPr>
        <p:spPr>
          <a:xfrm>
            <a:off x="8188226" y="2524125"/>
            <a:ext cx="2751427" cy="495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900" dirty="0">
                <a:solidFill>
                  <a:srgbClr val="000000"/>
                </a:solidFill>
                <a:latin typeface="Cormorant Garamond" pitchFamily="34" charset="0"/>
                <a:ea typeface="Cormorant Garamond" pitchFamily="34" charset="-122"/>
                <a:cs typeface="Cormorant Garamond" pitchFamily="34" charset="-120"/>
              </a:rPr>
              <a:t>03</a:t>
            </a:r>
            <a:endParaRPr lang="en-US" sz="3900" dirty="0"/>
          </a:p>
        </p:txBody>
      </p:sp>
      <p:sp>
        <p:nvSpPr>
          <p:cNvPr id="19" name="Text 13"/>
          <p:cNvSpPr/>
          <p:nvPr/>
        </p:nvSpPr>
        <p:spPr>
          <a:xfrm>
            <a:off x="8188226" y="3267075"/>
            <a:ext cx="2751427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500" b="1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Sofisticação</a:t>
            </a:r>
            <a:endParaRPr lang="en-US" sz="1500" dirty="0"/>
          </a:p>
        </p:txBody>
      </p:sp>
      <p:sp>
        <p:nvSpPr>
          <p:cNvPr id="20" name="Text 14"/>
          <p:cNvSpPr/>
          <p:nvPr/>
        </p:nvSpPr>
        <p:spPr>
          <a:xfrm>
            <a:off x="8188226" y="3629025"/>
            <a:ext cx="2751427" cy="7313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60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Subtrair. Tirar tudo o que não sustenta a mensagem — o que sobra é o que convence.</a:t>
            </a:r>
            <a:endParaRPr lang="en-US" sz="1200" dirty="0"/>
          </a:p>
        </p:txBody>
      </p:sp>
      <p:sp>
        <p:nvSpPr>
          <p:cNvPr id="21" name="Text 15"/>
          <p:cNvSpPr/>
          <p:nvPr/>
        </p:nvSpPr>
        <p:spPr>
          <a:xfrm>
            <a:off x="981075" y="5886450"/>
            <a:ext cx="1579852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spc="36" kern="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Founder · Design System</a:t>
            </a:r>
            <a:endParaRPr lang="en-US" sz="900" dirty="0"/>
          </a:p>
        </p:txBody>
      </p:sp>
      <p:sp>
        <p:nvSpPr>
          <p:cNvPr id="22" name="Text 16"/>
          <p:cNvSpPr/>
          <p:nvPr/>
        </p:nvSpPr>
        <p:spPr>
          <a:xfrm>
            <a:off x="10811768" y="5886450"/>
            <a:ext cx="508885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spc="36" kern="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05 / 10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42875"/>
            <a:ext cx="11906250" cy="657225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981075" y="904875"/>
            <a:ext cx="1670191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b="1" spc="198" kern="0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PILAR 01 · CLAREZA</a:t>
            </a:r>
            <a:endParaRPr lang="en-US" sz="900" dirty="0"/>
          </a:p>
        </p:txBody>
      </p:sp>
      <p:sp>
        <p:nvSpPr>
          <p:cNvPr id="6" name="Text 1"/>
          <p:cNvSpPr/>
          <p:nvPr/>
        </p:nvSpPr>
        <p:spPr>
          <a:xfrm>
            <a:off x="10808791" y="904875"/>
            <a:ext cx="511862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spc="36" kern="0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06 / 10</a:t>
            </a:r>
            <a:endParaRPr lang="en-US" sz="900" dirty="0"/>
          </a:p>
        </p:txBody>
      </p:sp>
      <p:sp>
        <p:nvSpPr>
          <p:cNvPr id="7" name="Text 2"/>
          <p:cNvSpPr/>
          <p:nvPr/>
        </p:nvSpPr>
        <p:spPr>
          <a:xfrm>
            <a:off x="981075" y="2553444"/>
            <a:ext cx="2908441" cy="110936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4200" spc="-42" kern="0" dirty="0">
                <a:solidFill>
                  <a:srgbClr val="F4F4F4"/>
                </a:solidFill>
                <a:latin typeface="Cormorant Garamond" pitchFamily="34" charset="0"/>
                <a:ea typeface="Cormorant Garamond" pitchFamily="34" charset="-122"/>
                <a:cs typeface="Cormorant Garamond" pitchFamily="34" charset="-120"/>
              </a:rPr>
              <a:t>Decisão antes de estética</a:t>
            </a:r>
            <a:endParaRPr lang="en-US" sz="4200" dirty="0"/>
          </a:p>
        </p:txBody>
      </p:sp>
      <p:sp>
        <p:nvSpPr>
          <p:cNvPr id="8" name="Text 3"/>
          <p:cNvSpPr/>
          <p:nvPr/>
        </p:nvSpPr>
        <p:spPr>
          <a:xfrm>
            <a:off x="981075" y="3929509"/>
            <a:ext cx="3582781" cy="51792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60000"/>
              </a:lnSpc>
              <a:buNone/>
            </a:pPr>
            <a:r>
              <a:rPr lang="en-US" sz="1275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Estética sem decisão é chute com bom gosto. Acerta uma vez; não acerta sempre.</a:t>
            </a:r>
            <a:endParaRPr lang="en-US" sz="1275" dirty="0"/>
          </a:p>
        </p:txBody>
      </p:sp>
      <p:sp>
        <p:nvSpPr>
          <p:cNvPr id="9" name="Shape 4"/>
          <p:cNvSpPr/>
          <p:nvPr/>
        </p:nvSpPr>
        <p:spPr>
          <a:xfrm>
            <a:off x="6003578" y="1353741"/>
            <a:ext cx="5207347" cy="4293394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10" name="Shape 5"/>
          <p:cNvSpPr/>
          <p:nvPr/>
        </p:nvSpPr>
        <p:spPr>
          <a:xfrm>
            <a:off x="6003578" y="1353741"/>
            <a:ext cx="2598837" cy="2032397"/>
          </a:xfrm>
          <a:prstGeom prst="rect">
            <a:avLst/>
          </a:prstGeom>
          <a:solidFill>
            <a:srgbClr val="161616"/>
          </a:solidFill>
          <a:ln/>
        </p:spPr>
      </p:sp>
      <p:sp>
        <p:nvSpPr>
          <p:cNvPr id="11" name="Text 6"/>
          <p:cNvSpPr/>
          <p:nvPr/>
        </p:nvSpPr>
        <p:spPr>
          <a:xfrm>
            <a:off x="6327428" y="1715691"/>
            <a:ext cx="2060865" cy="2190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425" b="1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 pergunta errada</a:t>
            </a:r>
            <a:endParaRPr lang="en-US" sz="1425" dirty="0"/>
          </a:p>
        </p:txBody>
      </p:sp>
      <p:sp>
        <p:nvSpPr>
          <p:cNvPr id="12" name="Text 7"/>
          <p:cNvSpPr/>
          <p:nvPr/>
        </p:nvSpPr>
        <p:spPr>
          <a:xfrm>
            <a:off x="6327428" y="2049066"/>
            <a:ext cx="2060865" cy="97512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60000"/>
              </a:lnSpc>
              <a:buNone/>
            </a:pPr>
            <a:r>
              <a:rPr lang="en-US" sz="1200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“Qual fonte, qual cor, qual referência?” Começa pelo acabamento e discute gosto para sempre.</a:t>
            </a:r>
            <a:endParaRPr lang="en-US" sz="1200" dirty="0"/>
          </a:p>
        </p:txBody>
      </p:sp>
      <p:sp>
        <p:nvSpPr>
          <p:cNvPr id="13" name="Shape 8"/>
          <p:cNvSpPr/>
          <p:nvPr/>
        </p:nvSpPr>
        <p:spPr>
          <a:xfrm>
            <a:off x="8611939" y="1353741"/>
            <a:ext cx="2598986" cy="2032397"/>
          </a:xfrm>
          <a:prstGeom prst="rect">
            <a:avLst/>
          </a:prstGeom>
          <a:solidFill>
            <a:srgbClr val="161616"/>
          </a:solidFill>
          <a:ln/>
        </p:spPr>
      </p:sp>
      <p:sp>
        <p:nvSpPr>
          <p:cNvPr id="14" name="Text 9"/>
          <p:cNvSpPr/>
          <p:nvPr/>
        </p:nvSpPr>
        <p:spPr>
          <a:xfrm>
            <a:off x="8935789" y="1715691"/>
            <a:ext cx="2061014" cy="2190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425" b="1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 pergunta certa</a:t>
            </a:r>
            <a:endParaRPr lang="en-US" sz="1425" dirty="0"/>
          </a:p>
        </p:txBody>
      </p:sp>
      <p:sp>
        <p:nvSpPr>
          <p:cNvPr id="15" name="Text 10"/>
          <p:cNvSpPr/>
          <p:nvPr/>
        </p:nvSpPr>
        <p:spPr>
          <a:xfrm>
            <a:off x="8935789" y="2049066"/>
            <a:ext cx="2061014" cy="97512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60000"/>
              </a:lnSpc>
              <a:buNone/>
            </a:pPr>
            <a:r>
              <a:rPr lang="en-US" sz="1200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“O que esta marca precisa provar?” Começa pelo critério e a forma vira consequência.</a:t>
            </a:r>
            <a:endParaRPr lang="en-US" sz="1200" dirty="0"/>
          </a:p>
        </p:txBody>
      </p:sp>
      <p:sp>
        <p:nvSpPr>
          <p:cNvPr id="16" name="Shape 11"/>
          <p:cNvSpPr/>
          <p:nvPr/>
        </p:nvSpPr>
        <p:spPr>
          <a:xfrm>
            <a:off x="6003578" y="3395663"/>
            <a:ext cx="2598837" cy="2251472"/>
          </a:xfrm>
          <a:prstGeom prst="rect">
            <a:avLst/>
          </a:prstGeom>
          <a:solidFill>
            <a:srgbClr val="161616"/>
          </a:solidFill>
          <a:ln/>
        </p:spPr>
      </p:sp>
      <p:sp>
        <p:nvSpPr>
          <p:cNvPr id="17" name="Text 12"/>
          <p:cNvSpPr/>
          <p:nvPr/>
        </p:nvSpPr>
        <p:spPr>
          <a:xfrm>
            <a:off x="6327428" y="3757613"/>
            <a:ext cx="2060865" cy="4381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425" b="1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 que a clareza elimina</a:t>
            </a:r>
            <a:endParaRPr lang="en-US" sz="1425" dirty="0"/>
          </a:p>
        </p:txBody>
      </p:sp>
      <p:sp>
        <p:nvSpPr>
          <p:cNvPr id="18" name="Text 13"/>
          <p:cNvSpPr/>
          <p:nvPr/>
        </p:nvSpPr>
        <p:spPr>
          <a:xfrm>
            <a:off x="6327428" y="4310063"/>
            <a:ext cx="2060865" cy="97512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60000"/>
              </a:lnSpc>
              <a:buNone/>
            </a:pPr>
            <a:r>
              <a:rPr lang="en-US" sz="1200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Retrabalho, reunião sobre preferência pessoal e a peça que “ficou bonita, mas não parece a gente”.</a:t>
            </a:r>
            <a:endParaRPr lang="en-US" sz="1200" dirty="0"/>
          </a:p>
        </p:txBody>
      </p:sp>
      <p:pic>
        <p:nvPicPr>
          <p:cNvPr id="1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1939" y="3395663"/>
            <a:ext cx="2598986" cy="2251472"/>
          </a:xfrm>
          <a:prstGeom prst="rect">
            <a:avLst/>
          </a:prstGeom>
        </p:spPr>
      </p:pic>
      <p:sp>
        <p:nvSpPr>
          <p:cNvPr id="20" name="Text 14"/>
          <p:cNvSpPr/>
          <p:nvPr/>
        </p:nvSpPr>
        <p:spPr>
          <a:xfrm>
            <a:off x="8935789" y="3757613"/>
            <a:ext cx="2061014" cy="4381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425" b="1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 que a clareza entrega</a:t>
            </a:r>
            <a:endParaRPr lang="en-US" sz="1425" dirty="0"/>
          </a:p>
        </p:txBody>
      </p:sp>
      <p:sp>
        <p:nvSpPr>
          <p:cNvPr id="21" name="Text 15"/>
          <p:cNvSpPr/>
          <p:nvPr/>
        </p:nvSpPr>
        <p:spPr>
          <a:xfrm>
            <a:off x="8935789" y="4310063"/>
            <a:ext cx="2061014" cy="97512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60000"/>
              </a:lnSpc>
              <a:buNone/>
            </a:pPr>
            <a:r>
              <a:rPr lang="en-US" sz="1200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Um critério que qualquer pessoa da equipe consegue aplicar sem pedir autorização.</a:t>
            </a:r>
            <a:endParaRPr lang="en-US" sz="1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42875"/>
            <a:ext cx="11906250" cy="657225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981075" y="866775"/>
            <a:ext cx="997190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b="1" spc="198" kern="0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APLICAÇÃO</a:t>
            </a:r>
            <a:endParaRPr lang="en-US" sz="900" dirty="0"/>
          </a:p>
        </p:txBody>
      </p:sp>
      <p:sp>
        <p:nvSpPr>
          <p:cNvPr id="6" name="Text 1"/>
          <p:cNvSpPr/>
          <p:nvPr/>
        </p:nvSpPr>
        <p:spPr>
          <a:xfrm>
            <a:off x="981075" y="1190625"/>
            <a:ext cx="6684955" cy="495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900" spc="-39" kern="0" dirty="0">
                <a:solidFill>
                  <a:srgbClr val="F4F4F4"/>
                </a:solidFill>
                <a:latin typeface="Cormorant Garamond" pitchFamily="34" charset="0"/>
                <a:ea typeface="Cormorant Garamond" pitchFamily="34" charset="-122"/>
                <a:cs typeface="Cormorant Garamond" pitchFamily="34" charset="-120"/>
              </a:rPr>
              <a:t>Como o método vira design system</a:t>
            </a:r>
            <a:endParaRPr lang="en-US" sz="3900" dirty="0"/>
          </a:p>
        </p:txBody>
      </p:sp>
      <p:sp>
        <p:nvSpPr>
          <p:cNvPr id="7" name="Text 2"/>
          <p:cNvSpPr/>
          <p:nvPr/>
        </p:nvSpPr>
        <p:spPr>
          <a:xfrm>
            <a:off x="10817721" y="1543050"/>
            <a:ext cx="502932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spc="36" kern="0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07 / 10</a:t>
            </a:r>
            <a:endParaRPr lang="en-US" sz="900" dirty="0"/>
          </a:p>
        </p:txBody>
      </p:sp>
      <p:sp>
        <p:nvSpPr>
          <p:cNvPr id="8" name="Text 3"/>
          <p:cNvSpPr/>
          <p:nvPr/>
        </p:nvSpPr>
        <p:spPr>
          <a:xfrm>
            <a:off x="981075" y="1914525"/>
            <a:ext cx="6503235" cy="5789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60000"/>
              </a:lnSpc>
              <a:buNone/>
            </a:pPr>
            <a:r>
              <a:rPr lang="en-US" sz="1425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Uma cadeia curta, sempre na mesma ordem. Nada aqui depende de memória ou de bom senso.</a:t>
            </a:r>
            <a:endParaRPr lang="en-US" sz="1425" dirty="0"/>
          </a:p>
        </p:txBody>
      </p:sp>
      <p:sp>
        <p:nvSpPr>
          <p:cNvPr id="9" name="Text 4"/>
          <p:cNvSpPr/>
          <p:nvPr/>
        </p:nvSpPr>
        <p:spPr>
          <a:xfrm>
            <a:off x="1304925" y="3293566"/>
            <a:ext cx="2019491" cy="4381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450" dirty="0">
                <a:solidFill>
                  <a:srgbClr val="F4F4F4"/>
                </a:solidFill>
                <a:latin typeface="Cormorant Garamond" pitchFamily="34" charset="0"/>
                <a:ea typeface="Cormorant Garamond" pitchFamily="34" charset="-122"/>
                <a:cs typeface="Cormorant Garamond" pitchFamily="34" charset="-120"/>
              </a:rPr>
              <a:t>01</a:t>
            </a:r>
            <a:endParaRPr lang="en-US" sz="3450" dirty="0"/>
          </a:p>
        </p:txBody>
      </p:sp>
      <p:sp>
        <p:nvSpPr>
          <p:cNvPr id="10" name="Text 5"/>
          <p:cNvSpPr/>
          <p:nvPr/>
        </p:nvSpPr>
        <p:spPr>
          <a:xfrm>
            <a:off x="1304925" y="3941266"/>
            <a:ext cx="2019491" cy="2190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425" b="1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Decisão</a:t>
            </a:r>
            <a:endParaRPr lang="en-US" sz="1425" dirty="0"/>
          </a:p>
        </p:txBody>
      </p:sp>
      <p:sp>
        <p:nvSpPr>
          <p:cNvPr id="11" name="Text 6"/>
          <p:cNvSpPr/>
          <p:nvPr/>
        </p:nvSpPr>
        <p:spPr>
          <a:xfrm>
            <a:off x="1304925" y="4274641"/>
            <a:ext cx="2019491" cy="48756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60000"/>
              </a:lnSpc>
              <a:buNone/>
            </a:pPr>
            <a:r>
              <a:rPr lang="en-US" sz="1200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 que a marca escolhe ser — e o que recusa ser.</a:t>
            </a:r>
            <a:endParaRPr lang="en-US" sz="1200" dirty="0"/>
          </a:p>
        </p:txBody>
      </p:sp>
      <p:sp>
        <p:nvSpPr>
          <p:cNvPr id="12" name="Text 7"/>
          <p:cNvSpPr/>
          <p:nvPr/>
        </p:nvSpPr>
        <p:spPr>
          <a:xfrm>
            <a:off x="3871913" y="3293566"/>
            <a:ext cx="2009966" cy="4381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450" dirty="0">
                <a:solidFill>
                  <a:srgbClr val="F4F4F4"/>
                </a:solidFill>
                <a:latin typeface="Cormorant Garamond" pitchFamily="34" charset="0"/>
                <a:ea typeface="Cormorant Garamond" pitchFamily="34" charset="-122"/>
                <a:cs typeface="Cormorant Garamond" pitchFamily="34" charset="-120"/>
              </a:rPr>
              <a:t>02</a:t>
            </a:r>
            <a:endParaRPr lang="en-US" sz="3450" dirty="0"/>
          </a:p>
        </p:txBody>
      </p:sp>
      <p:sp>
        <p:nvSpPr>
          <p:cNvPr id="13" name="Text 8"/>
          <p:cNvSpPr/>
          <p:nvPr/>
        </p:nvSpPr>
        <p:spPr>
          <a:xfrm>
            <a:off x="3871913" y="3941266"/>
            <a:ext cx="2009966" cy="2190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425" b="1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Regra</a:t>
            </a:r>
            <a:endParaRPr lang="en-US" sz="1425" dirty="0"/>
          </a:p>
        </p:txBody>
      </p:sp>
      <p:sp>
        <p:nvSpPr>
          <p:cNvPr id="14" name="Text 9"/>
          <p:cNvSpPr/>
          <p:nvPr/>
        </p:nvSpPr>
        <p:spPr>
          <a:xfrm>
            <a:off x="3871913" y="4274641"/>
            <a:ext cx="2009966" cy="7313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60000"/>
              </a:lnSpc>
              <a:buNone/>
            </a:pPr>
            <a:r>
              <a:rPr lang="en-US" sz="1200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 decisão escrita de forma que não admita interpretação.</a:t>
            </a:r>
            <a:endParaRPr lang="en-US" sz="1200" dirty="0"/>
          </a:p>
        </p:txBody>
      </p:sp>
      <p:sp>
        <p:nvSpPr>
          <p:cNvPr id="15" name="Text 10"/>
          <p:cNvSpPr/>
          <p:nvPr/>
        </p:nvSpPr>
        <p:spPr>
          <a:xfrm>
            <a:off x="6429375" y="3293566"/>
            <a:ext cx="2009966" cy="4381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450" dirty="0">
                <a:solidFill>
                  <a:srgbClr val="F4F4F4"/>
                </a:solidFill>
                <a:latin typeface="Cormorant Garamond" pitchFamily="34" charset="0"/>
                <a:ea typeface="Cormorant Garamond" pitchFamily="34" charset="-122"/>
                <a:cs typeface="Cormorant Garamond" pitchFamily="34" charset="-120"/>
              </a:rPr>
              <a:t>03</a:t>
            </a:r>
            <a:endParaRPr lang="en-US" sz="3450" dirty="0"/>
          </a:p>
        </p:txBody>
      </p:sp>
      <p:sp>
        <p:nvSpPr>
          <p:cNvPr id="16" name="Text 11"/>
          <p:cNvSpPr/>
          <p:nvPr/>
        </p:nvSpPr>
        <p:spPr>
          <a:xfrm>
            <a:off x="6429375" y="3941266"/>
            <a:ext cx="2009966" cy="2190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425" b="1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Token</a:t>
            </a:r>
            <a:endParaRPr lang="en-US" sz="1425" dirty="0"/>
          </a:p>
        </p:txBody>
      </p:sp>
      <p:sp>
        <p:nvSpPr>
          <p:cNvPr id="17" name="Text 12"/>
          <p:cNvSpPr/>
          <p:nvPr/>
        </p:nvSpPr>
        <p:spPr>
          <a:xfrm>
            <a:off x="6429375" y="4274641"/>
            <a:ext cx="2009966" cy="7313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60000"/>
              </a:lnSpc>
              <a:buNone/>
            </a:pPr>
            <a:r>
              <a:rPr lang="en-US" sz="1200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 regra virada valor único, com nome. Ninguém digita à mão.</a:t>
            </a:r>
            <a:endParaRPr lang="en-US" sz="1200" dirty="0"/>
          </a:p>
        </p:txBody>
      </p:sp>
      <p:pic>
        <p:nvPicPr>
          <p:cNvPr id="1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2988" y="2912566"/>
            <a:ext cx="2547938" cy="3116759"/>
          </a:xfrm>
          <a:prstGeom prst="rect">
            <a:avLst/>
          </a:prstGeom>
        </p:spPr>
      </p:pic>
      <p:sp>
        <p:nvSpPr>
          <p:cNvPr id="19" name="Text 13"/>
          <p:cNvSpPr/>
          <p:nvPr/>
        </p:nvSpPr>
        <p:spPr>
          <a:xfrm>
            <a:off x="8986838" y="3293566"/>
            <a:ext cx="2009966" cy="4381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450" dirty="0">
                <a:solidFill>
                  <a:srgbClr val="F4F4F4"/>
                </a:solidFill>
                <a:latin typeface="Cormorant Garamond" pitchFamily="34" charset="0"/>
                <a:ea typeface="Cormorant Garamond" pitchFamily="34" charset="-122"/>
                <a:cs typeface="Cormorant Garamond" pitchFamily="34" charset="-120"/>
              </a:rPr>
              <a:t>04</a:t>
            </a:r>
            <a:endParaRPr lang="en-US" sz="3450" dirty="0"/>
          </a:p>
        </p:txBody>
      </p:sp>
      <p:sp>
        <p:nvSpPr>
          <p:cNvPr id="20" name="Text 14"/>
          <p:cNvSpPr/>
          <p:nvPr/>
        </p:nvSpPr>
        <p:spPr>
          <a:xfrm>
            <a:off x="8986838" y="3941266"/>
            <a:ext cx="2009966" cy="2190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425" b="1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Componente</a:t>
            </a:r>
            <a:endParaRPr lang="en-US" sz="1425" dirty="0"/>
          </a:p>
        </p:txBody>
      </p:sp>
      <p:sp>
        <p:nvSpPr>
          <p:cNvPr id="21" name="Text 15"/>
          <p:cNvSpPr/>
          <p:nvPr/>
        </p:nvSpPr>
        <p:spPr>
          <a:xfrm>
            <a:off x="8986838" y="4274641"/>
            <a:ext cx="2009966" cy="7313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60000"/>
              </a:lnSpc>
              <a:buNone/>
            </a:pPr>
            <a:r>
              <a:rPr lang="en-US" sz="1200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 peça pronta. A marca deixa de ser lembrada e passa a ser usada.</a:t>
            </a:r>
            <a:endParaRPr lang="en-US" sz="12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4D4D4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" y="142875"/>
            <a:ext cx="11906250" cy="657225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981075" y="790575"/>
            <a:ext cx="1716030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b="1" spc="198" kern="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PROVA EM NÚMEROS</a:t>
            </a:r>
            <a:endParaRPr lang="en-US" sz="900" dirty="0"/>
          </a:p>
        </p:txBody>
      </p:sp>
      <p:sp>
        <p:nvSpPr>
          <p:cNvPr id="6" name="Text 2"/>
          <p:cNvSpPr/>
          <p:nvPr/>
        </p:nvSpPr>
        <p:spPr>
          <a:xfrm>
            <a:off x="981075" y="1114425"/>
            <a:ext cx="6676025" cy="495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900" spc="-39" kern="0" dirty="0">
                <a:solidFill>
                  <a:srgbClr val="000000"/>
                </a:solidFill>
                <a:latin typeface="Cormorant Garamond" pitchFamily="34" charset="0"/>
                <a:ea typeface="Cormorant Garamond" pitchFamily="34" charset="-122"/>
                <a:cs typeface="Cormorant Garamond" pitchFamily="34" charset="-120"/>
              </a:rPr>
              <a:t>O que muda quando existe método</a:t>
            </a:r>
            <a:endParaRPr lang="en-US" sz="3900" dirty="0"/>
          </a:p>
        </p:txBody>
      </p:sp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46765" y="809625"/>
            <a:ext cx="2564160" cy="190500"/>
          </a:xfrm>
          <a:prstGeom prst="rect">
            <a:avLst/>
          </a:prstGeom>
        </p:spPr>
      </p:pic>
      <p:sp>
        <p:nvSpPr>
          <p:cNvPr id="8" name="Shape 3"/>
          <p:cNvSpPr/>
          <p:nvPr/>
        </p:nvSpPr>
        <p:spPr>
          <a:xfrm>
            <a:off x="981075" y="1952625"/>
            <a:ext cx="10229850" cy="5334000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9" name="Shape 4"/>
          <p:cNvSpPr/>
          <p:nvPr/>
        </p:nvSpPr>
        <p:spPr>
          <a:xfrm>
            <a:off x="981075" y="1952625"/>
            <a:ext cx="7256413" cy="53340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10" name="Text 5"/>
          <p:cNvSpPr/>
          <p:nvPr/>
        </p:nvSpPr>
        <p:spPr>
          <a:xfrm>
            <a:off x="1323975" y="2257425"/>
            <a:ext cx="2713030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b="1" spc="198" kern="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ADERÊNCIA DA MARCA · 6 MESES</a:t>
            </a:r>
            <a:endParaRPr lang="en-US" sz="900" dirty="0"/>
          </a:p>
        </p:txBody>
      </p:sp>
      <p:sp>
        <p:nvSpPr>
          <p:cNvPr id="11" name="Shape 6"/>
          <p:cNvSpPr/>
          <p:nvPr/>
        </p:nvSpPr>
        <p:spPr>
          <a:xfrm>
            <a:off x="5820519" y="2352675"/>
            <a:ext cx="171450" cy="19050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12" name="Text 7"/>
          <p:cNvSpPr/>
          <p:nvPr/>
        </p:nvSpPr>
        <p:spPr>
          <a:xfrm>
            <a:off x="1339212" y="3534547"/>
            <a:ext cx="413635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100%</a:t>
            </a:r>
            <a:endParaRPr lang="en-US" sz="900" dirty="0"/>
          </a:p>
        </p:txBody>
      </p:sp>
      <p:sp>
        <p:nvSpPr>
          <p:cNvPr id="13" name="Text 8"/>
          <p:cNvSpPr/>
          <p:nvPr/>
        </p:nvSpPr>
        <p:spPr>
          <a:xfrm>
            <a:off x="1400232" y="4074277"/>
            <a:ext cx="352616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75%</a:t>
            </a:r>
            <a:endParaRPr lang="en-US" sz="900" dirty="0"/>
          </a:p>
        </p:txBody>
      </p:sp>
      <p:sp>
        <p:nvSpPr>
          <p:cNvPr id="14" name="Text 9"/>
          <p:cNvSpPr/>
          <p:nvPr/>
        </p:nvSpPr>
        <p:spPr>
          <a:xfrm>
            <a:off x="1390707" y="4614002"/>
            <a:ext cx="362141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50%</a:t>
            </a:r>
            <a:endParaRPr lang="en-US" sz="900" dirty="0"/>
          </a:p>
        </p:txBody>
      </p:sp>
      <p:sp>
        <p:nvSpPr>
          <p:cNvPr id="15" name="Text 10"/>
          <p:cNvSpPr/>
          <p:nvPr/>
        </p:nvSpPr>
        <p:spPr>
          <a:xfrm>
            <a:off x="1393981" y="5153732"/>
            <a:ext cx="358866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25%</a:t>
            </a:r>
            <a:endParaRPr lang="en-US" sz="900" dirty="0"/>
          </a:p>
        </p:txBody>
      </p:sp>
      <p:sp>
        <p:nvSpPr>
          <p:cNvPr id="16" name="Text 11"/>
          <p:cNvSpPr/>
          <p:nvPr/>
        </p:nvSpPr>
        <p:spPr>
          <a:xfrm>
            <a:off x="1570342" y="5693462"/>
            <a:ext cx="182505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0</a:t>
            </a:r>
            <a:endParaRPr lang="en-US" sz="900" dirty="0"/>
          </a:p>
        </p:txBody>
      </p:sp>
      <p:sp>
        <p:nvSpPr>
          <p:cNvPr id="17" name="Text 12"/>
          <p:cNvSpPr/>
          <p:nvPr/>
        </p:nvSpPr>
        <p:spPr>
          <a:xfrm>
            <a:off x="1755758" y="4801595"/>
            <a:ext cx="385953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75" b="1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32%</a:t>
            </a:r>
            <a:endParaRPr lang="en-US" sz="975" dirty="0"/>
          </a:p>
        </p:txBody>
      </p:sp>
      <p:sp>
        <p:nvSpPr>
          <p:cNvPr id="18" name="Text 13"/>
          <p:cNvSpPr/>
          <p:nvPr/>
        </p:nvSpPr>
        <p:spPr>
          <a:xfrm>
            <a:off x="7378202" y="3524743"/>
            <a:ext cx="400836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125" b="1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91%</a:t>
            </a:r>
            <a:endParaRPr lang="en-US" sz="1125" dirty="0"/>
          </a:p>
        </p:txBody>
      </p:sp>
      <p:sp>
        <p:nvSpPr>
          <p:cNvPr id="19" name="Text 14"/>
          <p:cNvSpPr/>
          <p:nvPr/>
        </p:nvSpPr>
        <p:spPr>
          <a:xfrm>
            <a:off x="1602614" y="5881195"/>
            <a:ext cx="416016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Mês 1</a:t>
            </a:r>
            <a:endParaRPr lang="en-US" sz="900" dirty="0"/>
          </a:p>
        </p:txBody>
      </p:sp>
      <p:sp>
        <p:nvSpPr>
          <p:cNvPr id="20" name="Text 15"/>
          <p:cNvSpPr/>
          <p:nvPr/>
        </p:nvSpPr>
        <p:spPr>
          <a:xfrm>
            <a:off x="2773939" y="5881195"/>
            <a:ext cx="438787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Mês 2</a:t>
            </a:r>
            <a:endParaRPr lang="en-US" sz="900" dirty="0"/>
          </a:p>
        </p:txBody>
      </p:sp>
      <p:sp>
        <p:nvSpPr>
          <p:cNvPr id="21" name="Text 16"/>
          <p:cNvSpPr/>
          <p:nvPr/>
        </p:nvSpPr>
        <p:spPr>
          <a:xfrm>
            <a:off x="3956054" y="5881195"/>
            <a:ext cx="439978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Mês 3</a:t>
            </a:r>
            <a:endParaRPr lang="en-US" sz="900" dirty="0"/>
          </a:p>
        </p:txBody>
      </p:sp>
      <p:sp>
        <p:nvSpPr>
          <p:cNvPr id="22" name="Text 17"/>
          <p:cNvSpPr/>
          <p:nvPr/>
        </p:nvSpPr>
        <p:spPr>
          <a:xfrm>
            <a:off x="5137127" y="5881195"/>
            <a:ext cx="443252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Mês 4</a:t>
            </a:r>
            <a:endParaRPr lang="en-US" sz="900" dirty="0"/>
          </a:p>
        </p:txBody>
      </p:sp>
      <p:sp>
        <p:nvSpPr>
          <p:cNvPr id="23" name="Text 18"/>
          <p:cNvSpPr/>
          <p:nvPr/>
        </p:nvSpPr>
        <p:spPr>
          <a:xfrm>
            <a:off x="6322888" y="5881195"/>
            <a:ext cx="437150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Mês 5</a:t>
            </a:r>
            <a:endParaRPr lang="en-US" sz="900" dirty="0"/>
          </a:p>
        </p:txBody>
      </p:sp>
      <p:sp>
        <p:nvSpPr>
          <p:cNvPr id="24" name="Text 19"/>
          <p:cNvSpPr/>
          <p:nvPr/>
        </p:nvSpPr>
        <p:spPr>
          <a:xfrm>
            <a:off x="7504036" y="5881195"/>
            <a:ext cx="440275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Mês 6</a:t>
            </a:r>
            <a:endParaRPr lang="en-US" sz="900" dirty="0"/>
          </a:p>
        </p:txBody>
      </p:sp>
      <p:sp>
        <p:nvSpPr>
          <p:cNvPr id="25" name="Shape 20"/>
          <p:cNvSpPr/>
          <p:nvPr/>
        </p:nvSpPr>
        <p:spPr>
          <a:xfrm>
            <a:off x="8247013" y="1952625"/>
            <a:ext cx="2963763" cy="5334000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26" name="Shape 21"/>
          <p:cNvSpPr/>
          <p:nvPr/>
        </p:nvSpPr>
        <p:spPr>
          <a:xfrm>
            <a:off x="8247013" y="1952625"/>
            <a:ext cx="2963763" cy="161925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27" name="Text 22"/>
          <p:cNvSpPr/>
          <p:nvPr/>
        </p:nvSpPr>
        <p:spPr>
          <a:xfrm>
            <a:off x="8551813" y="2238375"/>
            <a:ext cx="2463891" cy="495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900" dirty="0">
                <a:solidFill>
                  <a:srgbClr val="000000"/>
                </a:solidFill>
                <a:latin typeface="Cormorant Garamond" pitchFamily="34" charset="0"/>
                <a:ea typeface="Cormorant Garamond" pitchFamily="34" charset="-122"/>
                <a:cs typeface="Cormorant Garamond" pitchFamily="34" charset="-120"/>
              </a:rPr>
              <a:t>+59 p.p.</a:t>
            </a:r>
            <a:endParaRPr lang="en-US" sz="3900" dirty="0"/>
          </a:p>
        </p:txBody>
      </p:sp>
      <p:sp>
        <p:nvSpPr>
          <p:cNvPr id="28" name="Text 23"/>
          <p:cNvSpPr/>
          <p:nvPr/>
        </p:nvSpPr>
        <p:spPr>
          <a:xfrm>
            <a:off x="8551813" y="2828925"/>
            <a:ext cx="2463891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de aderência da marca em seis meses de método.</a:t>
            </a:r>
            <a:endParaRPr lang="en-US" sz="1200" dirty="0"/>
          </a:p>
        </p:txBody>
      </p:sp>
      <p:sp>
        <p:nvSpPr>
          <p:cNvPr id="29" name="Shape 24"/>
          <p:cNvSpPr/>
          <p:nvPr/>
        </p:nvSpPr>
        <p:spPr>
          <a:xfrm>
            <a:off x="8247013" y="3581400"/>
            <a:ext cx="2963763" cy="184785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30" name="Text 25"/>
          <p:cNvSpPr/>
          <p:nvPr/>
        </p:nvSpPr>
        <p:spPr>
          <a:xfrm>
            <a:off x="8551813" y="3867150"/>
            <a:ext cx="2463891" cy="495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900" dirty="0">
                <a:solidFill>
                  <a:srgbClr val="000000"/>
                </a:solidFill>
                <a:latin typeface="Cormorant Garamond" pitchFamily="34" charset="0"/>
                <a:ea typeface="Cormorant Garamond" pitchFamily="34" charset="-122"/>
                <a:cs typeface="Cormorant Garamond" pitchFamily="34" charset="-120"/>
              </a:rPr>
              <a:t>1 de 3</a:t>
            </a:r>
            <a:endParaRPr lang="en-US" sz="3900" dirty="0"/>
          </a:p>
        </p:txBody>
      </p:sp>
      <p:sp>
        <p:nvSpPr>
          <p:cNvPr id="31" name="Text 26"/>
          <p:cNvSpPr/>
          <p:nvPr/>
        </p:nvSpPr>
        <p:spPr>
          <a:xfrm>
            <a:off x="8551813" y="4457700"/>
            <a:ext cx="2463891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era o ponto de partida: só uma peça em cada três nascia dentro do padrão.</a:t>
            </a:r>
            <a:endParaRPr lang="en-US" sz="1200" dirty="0"/>
          </a:p>
        </p:txBody>
      </p:sp>
      <p:pic>
        <p:nvPicPr>
          <p:cNvPr id="32" name="Image 2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013" y="5438775"/>
            <a:ext cx="2963763" cy="1847850"/>
          </a:xfrm>
          <a:prstGeom prst="rect">
            <a:avLst/>
          </a:prstGeom>
        </p:spPr>
      </p:pic>
      <p:sp>
        <p:nvSpPr>
          <p:cNvPr id="33" name="Text 27"/>
          <p:cNvSpPr/>
          <p:nvPr/>
        </p:nvSpPr>
        <p:spPr>
          <a:xfrm>
            <a:off x="8551813" y="5724525"/>
            <a:ext cx="2463891" cy="495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900" dirty="0">
                <a:solidFill>
                  <a:srgbClr val="000000"/>
                </a:solidFill>
                <a:latin typeface="Cormorant Garamond" pitchFamily="34" charset="0"/>
                <a:ea typeface="Cormorant Garamond" pitchFamily="34" charset="-122"/>
                <a:cs typeface="Cormorant Garamond" pitchFamily="34" charset="-120"/>
              </a:rPr>
              <a:t>0</a:t>
            </a:r>
            <a:endParaRPr lang="en-US" sz="3900" dirty="0"/>
          </a:p>
        </p:txBody>
      </p:sp>
      <p:sp>
        <p:nvSpPr>
          <p:cNvPr id="34" name="Text 28"/>
          <p:cNvSpPr/>
          <p:nvPr/>
        </p:nvSpPr>
        <p:spPr>
          <a:xfrm>
            <a:off x="8551813" y="6315075"/>
            <a:ext cx="2463891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peças recomeçadas do zero depois que a decisão virou token.</a:t>
            </a:r>
            <a:endParaRPr lang="en-US" sz="1200" dirty="0"/>
          </a:p>
        </p:txBody>
      </p:sp>
      <p:sp>
        <p:nvSpPr>
          <p:cNvPr id="35" name="Text 29"/>
          <p:cNvSpPr/>
          <p:nvPr/>
        </p:nvSpPr>
        <p:spPr>
          <a:xfrm>
            <a:off x="981075" y="7715250"/>
            <a:ext cx="3969883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spc="36" kern="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Aderência = proporção de peças que já nascem dentro do padrão</a:t>
            </a:r>
            <a:endParaRPr lang="en-US" sz="900" dirty="0"/>
          </a:p>
        </p:txBody>
      </p:sp>
      <p:sp>
        <p:nvSpPr>
          <p:cNvPr id="36" name="Text 30"/>
          <p:cNvSpPr/>
          <p:nvPr/>
        </p:nvSpPr>
        <p:spPr>
          <a:xfrm>
            <a:off x="10808791" y="7715250"/>
            <a:ext cx="511862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spc="36" kern="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08 / 10</a:t>
            </a:r>
            <a:endParaRPr lang="en-US" sz="9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42875"/>
            <a:ext cx="11906250" cy="657225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981075" y="981075"/>
            <a:ext cx="1859054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b="1" spc="198" kern="0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STATEMENT DE FECHO</a:t>
            </a:r>
            <a:endParaRPr lang="en-US" sz="900" dirty="0"/>
          </a:p>
        </p:txBody>
      </p:sp>
      <p:sp>
        <p:nvSpPr>
          <p:cNvPr id="6" name="Text 1"/>
          <p:cNvSpPr/>
          <p:nvPr/>
        </p:nvSpPr>
        <p:spPr>
          <a:xfrm>
            <a:off x="10808791" y="981075"/>
            <a:ext cx="511862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spc="36" kern="0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09 / 10</a:t>
            </a:r>
            <a:endParaRPr lang="en-US" sz="900" dirty="0"/>
          </a:p>
        </p:txBody>
      </p:sp>
      <p:sp>
        <p:nvSpPr>
          <p:cNvPr id="7" name="Text 2"/>
          <p:cNvSpPr/>
          <p:nvPr/>
        </p:nvSpPr>
        <p:spPr>
          <a:xfrm>
            <a:off x="3315444" y="2048768"/>
            <a:ext cx="5670840" cy="147667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14000"/>
              </a:lnSpc>
              <a:buNone/>
            </a:pPr>
            <a:r>
              <a:rPr lang="en-US" sz="5100" spc="-51" kern="0" dirty="0">
                <a:solidFill>
                  <a:srgbClr val="F4F4F4"/>
                </a:solidFill>
                <a:latin typeface="Cormorant Garamond" pitchFamily="34" charset="0"/>
                <a:ea typeface="Cormorant Garamond" pitchFamily="34" charset="-122"/>
                <a:cs typeface="Cormorant Garamond" pitchFamily="34" charset="-120"/>
              </a:rPr>
              <a:t>A marca é um ativo, não uma despesa.</a:t>
            </a:r>
            <a:endParaRPr lang="en-US" sz="5100" dirty="0"/>
          </a:p>
        </p:txBody>
      </p:sp>
      <p:sp>
        <p:nvSpPr>
          <p:cNvPr id="8" name="Shape 3"/>
          <p:cNvSpPr/>
          <p:nvPr/>
        </p:nvSpPr>
        <p:spPr>
          <a:xfrm>
            <a:off x="5676900" y="3944541"/>
            <a:ext cx="838200" cy="9525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9" name="Text 4"/>
          <p:cNvSpPr/>
          <p:nvPr/>
        </p:nvSpPr>
        <p:spPr>
          <a:xfrm>
            <a:off x="3127623" y="4373166"/>
            <a:ext cx="6046482" cy="5789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60000"/>
              </a:lnSpc>
              <a:buNone/>
            </a:pPr>
            <a:r>
              <a:rPr lang="en-US" sz="1425" dirty="0">
                <a:solidFill>
                  <a:srgbClr val="F4F4F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Despesa se gasta e some. Ativo se constrói e permanece — cada decisão fica, cada peça reforça a anterior.</a:t>
            </a:r>
            <a:endParaRPr lang="en-US" sz="1425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2026-07-28T19:39:09Z</dcterms:created>
  <dcterms:modified xsi:type="dcterms:W3CDTF">2026-07-28T19:39:09Z</dcterms:modified>
</cp:coreProperties>
</file>